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Lst>
  <p:sldSz cx="15119350" cy="1069181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5" userDrawn="1">
          <p15:clr>
            <a:srgbClr val="A4A3A4"/>
          </p15:clr>
        </p15:guide>
        <p15:guide id="2" pos="47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96"/>
    <p:restoredTop sz="96327"/>
  </p:normalViewPr>
  <p:slideViewPr>
    <p:cSldViewPr snapToGrid="0" showGuides="1">
      <p:cViewPr varScale="1">
        <p:scale>
          <a:sx n="70" d="100"/>
          <a:sy n="70" d="100"/>
        </p:scale>
        <p:origin x="1728" y="60"/>
      </p:cViewPr>
      <p:guideLst>
        <p:guide orient="horz" pos="3345"/>
        <p:guide pos="47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GB"/>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85391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30021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42076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2701A29-D3F8-E041-970A-5989E69128E0}"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201844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GB"/>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2701A29-D3F8-E041-970A-5989E69128E0}"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65129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2701A29-D3F8-E041-970A-5989E69128E0}"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15304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GB"/>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2701A29-D3F8-E041-970A-5989E69128E0}" type="datetimeFigureOut">
              <a:rPr lang="en-US" smtClean="0"/>
              <a:t>8/16/2024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858540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2701A29-D3F8-E041-970A-5989E69128E0}" type="datetimeFigureOut">
              <a:rPr lang="en-US" smtClean="0"/>
              <a:t>8/16/2024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64253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01A29-D3F8-E041-970A-5989E69128E0}" type="datetimeFigureOut">
              <a:rPr lang="en-US" smtClean="0"/>
              <a:t>8/16/2024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325587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187422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GB"/>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GB"/>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GB"/>
              <a:t>Click to edit Master text styles</a:t>
            </a:r>
          </a:p>
        </p:txBody>
      </p:sp>
      <p:sp>
        <p:nvSpPr>
          <p:cNvPr id="5" name="Date Placeholder 4"/>
          <p:cNvSpPr>
            <a:spLocks noGrp="1"/>
          </p:cNvSpPr>
          <p:nvPr>
            <p:ph type="dt" sz="half" idx="10"/>
          </p:nvPr>
        </p:nvSpPr>
        <p:spPr/>
        <p:txBody>
          <a:bodyPr/>
          <a:lstStyle/>
          <a:p>
            <a:fld id="{E2701A29-D3F8-E041-970A-5989E69128E0}"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630AFC-AC19-1346-832F-CC2FF9CB1B69}" type="slidenum">
              <a:rPr lang="en-US" smtClean="0"/>
              <a:t>‹#›</a:t>
            </a:fld>
            <a:endParaRPr lang="en-US"/>
          </a:p>
        </p:txBody>
      </p:sp>
    </p:spTree>
    <p:extLst>
      <p:ext uri="{BB962C8B-B14F-4D97-AF65-F5344CB8AC3E}">
        <p14:creationId xmlns:p14="http://schemas.microsoft.com/office/powerpoint/2010/main" val="922172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E2701A29-D3F8-E041-970A-5989E69128E0}" type="datetimeFigureOut">
              <a:rPr lang="en-US" smtClean="0"/>
              <a:t>8/16/2024</a:t>
            </a:fld>
            <a:endParaRPr 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BA630AFC-AC19-1346-832F-CC2FF9CB1B69}" type="slidenum">
              <a:rPr lang="en-US" smtClean="0"/>
              <a:t>‹#›</a:t>
            </a:fld>
            <a:endParaRPr lang="en-US"/>
          </a:p>
        </p:txBody>
      </p:sp>
    </p:spTree>
    <p:extLst>
      <p:ext uri="{BB962C8B-B14F-4D97-AF65-F5344CB8AC3E}">
        <p14:creationId xmlns:p14="http://schemas.microsoft.com/office/powerpoint/2010/main" val="1028000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e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4B1E7273-DB54-78AB-B7F4-503D942EA53B}"/>
              </a:ext>
            </a:extLst>
          </p:cNvPr>
          <p:cNvPicPr>
            <a:picLocks noChangeAspect="1"/>
          </p:cNvPicPr>
          <p:nvPr/>
        </p:nvPicPr>
        <p:blipFill>
          <a:blip r:embed="rId2">
            <a:alphaModFix/>
          </a:blip>
          <a:stretch>
            <a:fillRect/>
          </a:stretch>
        </p:blipFill>
        <p:spPr>
          <a:xfrm>
            <a:off x="7751591" y="417122"/>
            <a:ext cx="7176652" cy="8748922"/>
          </a:xfrm>
          <a:prstGeom prst="rect">
            <a:avLst/>
          </a:prstGeom>
        </p:spPr>
      </p:pic>
      <p:sp>
        <p:nvSpPr>
          <p:cNvPr id="17" name="Text Box 23">
            <a:extLst>
              <a:ext uri="{FF2B5EF4-FFF2-40B4-BE49-F238E27FC236}">
                <a16:creationId xmlns:a16="http://schemas.microsoft.com/office/drawing/2014/main" id="{1E14AAD1-56FE-6AFF-ED06-45802F91C36B}"/>
              </a:ext>
            </a:extLst>
          </p:cNvPr>
          <p:cNvSpPr txBox="1">
            <a:spLocks noChangeArrowheads="1"/>
          </p:cNvSpPr>
          <p:nvPr/>
        </p:nvSpPr>
        <p:spPr bwMode="auto">
          <a:xfrm>
            <a:off x="8230915" y="7098392"/>
            <a:ext cx="6120130" cy="21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27000"/>
              </a:lnSpc>
            </a:pPr>
            <a:r>
              <a:rPr lang="en-GB" sz="1400" b="1" dirty="0">
                <a:solidFill>
                  <a:srgbClr val="0070C0"/>
                </a:solidFill>
                <a:latin typeface="Helvetica" panose="020B0604020202020204" pitchFamily="34" charset="0"/>
                <a:cs typeface="Helvetica" panose="020B0604020202020204" pitchFamily="34" charset="0"/>
              </a:rPr>
              <a:t>A Purpose Built First Floor Apartment Enjoying Uninterrupted Sea And Coastline Views</a:t>
            </a:r>
          </a:p>
          <a:p>
            <a:pPr algn="ctr">
              <a:lnSpc>
                <a:spcPct val="127000"/>
              </a:lnSpc>
            </a:pPr>
            <a:endParaRPr lang="en-GB" sz="1250" b="1" dirty="0">
              <a:solidFill>
                <a:srgbClr val="0070C0"/>
              </a:solidFill>
              <a:latin typeface="Helvetica" panose="020B0604020202020204" pitchFamily="34" charset="0"/>
              <a:cs typeface="Helvetica" panose="020B0604020202020204" pitchFamily="34" charset="0"/>
            </a:endParaRPr>
          </a:p>
          <a:p>
            <a:pPr algn="ctr">
              <a:lnSpc>
                <a:spcPct val="127000"/>
              </a:lnSpc>
            </a:pPr>
            <a:r>
              <a:rPr lang="en-GB" sz="1200" dirty="0">
                <a:solidFill>
                  <a:srgbClr val="000000"/>
                </a:solidFill>
                <a:effectLst/>
                <a:latin typeface="Helvetica" panose="020B0604020202020204" pitchFamily="34" charset="0"/>
                <a:ea typeface="Times New Roman" panose="02020603050405020304" pitchFamily="18" charset="0"/>
                <a:cs typeface="HelveticaNeueLT-Roman"/>
              </a:rPr>
              <a:t>Bright Well Presented Accommodation • Lounge/Dining Room • </a:t>
            </a:r>
            <a:endParaRPr lang="en-GB" sz="1200" dirty="0">
              <a:effectLst/>
              <a:latin typeface="Times New Roman" panose="02020603050405020304" pitchFamily="18" charset="0"/>
              <a:ea typeface="Times New Roman" panose="02020603050405020304" pitchFamily="18" charset="0"/>
            </a:endParaRPr>
          </a:p>
          <a:p>
            <a:pPr algn="ctr">
              <a:lnSpc>
                <a:spcPct val="127000"/>
              </a:lnSpc>
            </a:pPr>
            <a:r>
              <a:rPr lang="en-GB" sz="1200" dirty="0">
                <a:solidFill>
                  <a:srgbClr val="000000"/>
                </a:solidFill>
                <a:effectLst/>
                <a:latin typeface="Helvetica" panose="020B0604020202020204" pitchFamily="34" charset="0"/>
                <a:ea typeface="Times New Roman" panose="02020603050405020304" pitchFamily="18" charset="0"/>
                <a:cs typeface="HelveticaNeueLT-Roman"/>
              </a:rPr>
              <a:t>Cover Sun Balcony • Modern Fitted Kitchen • Two Double Bedrooms • </a:t>
            </a:r>
            <a:endParaRPr lang="en-GB" sz="1200" dirty="0">
              <a:effectLst/>
              <a:latin typeface="Times New Roman" panose="02020603050405020304" pitchFamily="18" charset="0"/>
              <a:ea typeface="Times New Roman" panose="02020603050405020304" pitchFamily="18" charset="0"/>
            </a:endParaRPr>
          </a:p>
          <a:p>
            <a:pPr algn="ctr">
              <a:lnSpc>
                <a:spcPct val="127000"/>
              </a:lnSpc>
            </a:pPr>
            <a:r>
              <a:rPr lang="en-GB" sz="1200" dirty="0">
                <a:solidFill>
                  <a:srgbClr val="000000"/>
                </a:solidFill>
                <a:effectLst/>
                <a:latin typeface="Helvetica" panose="020B0604020202020204" pitchFamily="34" charset="0"/>
                <a:ea typeface="Times New Roman" panose="02020603050405020304" pitchFamily="18" charset="0"/>
                <a:cs typeface="HelveticaNeueLT-Roman"/>
              </a:rPr>
              <a:t>Stylish Modern Shower Room/WC &amp; Separate Cloakroom/WC • </a:t>
            </a:r>
          </a:p>
          <a:p>
            <a:pPr algn="ctr">
              <a:lnSpc>
                <a:spcPct val="127000"/>
              </a:lnSpc>
            </a:pPr>
            <a:r>
              <a:rPr lang="en-GB" sz="1200" dirty="0">
                <a:solidFill>
                  <a:srgbClr val="000000"/>
                </a:solidFill>
                <a:effectLst/>
                <a:latin typeface="Helvetica" panose="020B0604020202020204" pitchFamily="34" charset="0"/>
                <a:ea typeface="Times New Roman" panose="02020603050405020304" pitchFamily="18" charset="0"/>
                <a:cs typeface="HelveticaNeueLT-Roman"/>
              </a:rPr>
              <a:t>Garage In A Block To The Rear Of The Building Plus Parking Area • Gas Central Heating &amp; Double Glazed Windows</a:t>
            </a:r>
            <a:r>
              <a:rPr lang="en-GB" sz="1200" dirty="0">
                <a:latin typeface="Times New Roman" panose="02020603050405020304" pitchFamily="18" charset="0"/>
                <a:ea typeface="Times New Roman" panose="02020603050405020304" pitchFamily="18" charset="0"/>
              </a:rPr>
              <a:t> </a:t>
            </a:r>
            <a:r>
              <a:rPr lang="en-GB" sz="1200" dirty="0">
                <a:solidFill>
                  <a:srgbClr val="000000"/>
                </a:solidFill>
                <a:effectLst/>
                <a:latin typeface="Helvetica" panose="020B0604020202020204" pitchFamily="34" charset="0"/>
                <a:ea typeface="Times New Roman" panose="02020603050405020304" pitchFamily="18" charset="0"/>
                <a:cs typeface="HelveticaNeueLT-Roman"/>
              </a:rPr>
              <a:t>• Super Holiday Or Permanent Hom</a:t>
            </a:r>
            <a:r>
              <a:rPr lang="en-GB" sz="1200" dirty="0">
                <a:solidFill>
                  <a:srgbClr val="000000"/>
                </a:solidFill>
                <a:latin typeface="Helvetica" panose="020B0604020202020204" pitchFamily="34" charset="0"/>
                <a:ea typeface="Times New Roman" panose="02020603050405020304" pitchFamily="18" charset="0"/>
                <a:cs typeface="HelveticaNeueLT-Roman"/>
              </a:rPr>
              <a:t>e</a:t>
            </a:r>
            <a:r>
              <a:rPr lang="en-GB" sz="1200" dirty="0">
                <a:solidFill>
                  <a:srgbClr val="000000"/>
                </a:solidFill>
                <a:effectLst/>
                <a:latin typeface="Helvetica" panose="020B0604020202020204" pitchFamily="34" charset="0"/>
                <a:ea typeface="Times New Roman" panose="02020603050405020304" pitchFamily="18" charset="0"/>
                <a:cs typeface="HelveticaNeueLT-Roman"/>
              </a:rPr>
              <a:t> • No Onward Chain •</a:t>
            </a:r>
            <a:endParaRPr lang="en-GB" sz="1200" dirty="0">
              <a:effectLst/>
              <a:latin typeface="Times New Roman" panose="02020603050405020304" pitchFamily="18" charset="0"/>
              <a:ea typeface="Times New Roman" panose="02020603050405020304" pitchFamily="18" charset="0"/>
            </a:endParaRPr>
          </a:p>
        </p:txBody>
      </p:sp>
      <p:sp>
        <p:nvSpPr>
          <p:cNvPr id="20" name="Text Box 24">
            <a:extLst>
              <a:ext uri="{FF2B5EF4-FFF2-40B4-BE49-F238E27FC236}">
                <a16:creationId xmlns:a16="http://schemas.microsoft.com/office/drawing/2014/main" id="{091C62D5-6A48-5D3C-30F0-C9E302EBA621}"/>
              </a:ext>
            </a:extLst>
          </p:cNvPr>
          <p:cNvSpPr txBox="1">
            <a:spLocks noChangeArrowheads="1"/>
          </p:cNvSpPr>
          <p:nvPr/>
        </p:nvSpPr>
        <p:spPr bwMode="auto">
          <a:xfrm>
            <a:off x="12570921" y="1744358"/>
            <a:ext cx="1925181" cy="83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ct val="120000"/>
              </a:lnSpc>
              <a:tabLst>
                <a:tab pos="685800" algn="l"/>
              </a:tabLst>
            </a:pPr>
            <a:r>
              <a:rPr lang="en-GB" sz="1200">
                <a:solidFill>
                  <a:srgbClr val="0057A8"/>
                </a:solidFill>
                <a:effectLst/>
                <a:latin typeface="HelveticaNeueLT-Roman"/>
                <a:ea typeface="Times New Roman" panose="02020603050405020304" pitchFamily="18" charset="0"/>
                <a:cs typeface="HelveticaNeueLT-Roman"/>
              </a:rPr>
              <a:t>OFFERS OVER</a:t>
            </a:r>
            <a:r>
              <a:rPr lang="en-GB" sz="1200">
                <a:solidFill>
                  <a:srgbClr val="0048FF"/>
                </a:solidFill>
                <a:effectLst/>
                <a:latin typeface="HelveticaNeueLT-Roman"/>
                <a:ea typeface="Times New Roman" panose="02020603050405020304" pitchFamily="18" charset="0"/>
                <a:cs typeface="HelveticaNeueLT-Roman"/>
              </a:rPr>
              <a:t> </a:t>
            </a:r>
            <a:r>
              <a:rPr lang="en-GB" sz="1900" dirty="0">
                <a:solidFill>
                  <a:srgbClr val="000000"/>
                </a:solidFill>
                <a:effectLst/>
                <a:latin typeface="HelveticaNeueLT-Roman"/>
                <a:ea typeface="Times New Roman" panose="02020603050405020304" pitchFamily="18" charset="0"/>
                <a:cs typeface="HelveticaNeueLT-Roman"/>
              </a:rPr>
              <a:t>£</a:t>
            </a:r>
            <a:r>
              <a:rPr lang="en-GB" sz="1900" dirty="0">
                <a:solidFill>
                  <a:srgbClr val="000000"/>
                </a:solidFill>
                <a:latin typeface="HelveticaNeueLT-Roman"/>
                <a:ea typeface="Times New Roman" panose="02020603050405020304" pitchFamily="18" charset="0"/>
                <a:cs typeface="HelveticaNeueLT-Roman"/>
              </a:rPr>
              <a:t>370</a:t>
            </a:r>
            <a:r>
              <a:rPr lang="en-GB" sz="1900" dirty="0">
                <a:solidFill>
                  <a:srgbClr val="000000"/>
                </a:solidFill>
                <a:effectLst/>
                <a:latin typeface="HelveticaNeueLT-Roman"/>
                <a:ea typeface="Times New Roman" panose="02020603050405020304" pitchFamily="18" charset="0"/>
                <a:cs typeface="HelveticaNeueLT-Roman"/>
              </a:rPr>
              <a:t>,000</a:t>
            </a:r>
            <a:endParaRPr lang="en-GB" sz="1200" dirty="0">
              <a:effectLst/>
              <a:latin typeface="Times New Roman" panose="02020603050405020304" pitchFamily="18" charset="0"/>
              <a:ea typeface="Times New Roman" panose="02020603050405020304" pitchFamily="18" charset="0"/>
            </a:endParaRPr>
          </a:p>
          <a:p>
            <a:pPr>
              <a:lnSpc>
                <a:spcPct val="120000"/>
              </a:lnSpc>
              <a:tabLst>
                <a:tab pos="685800" algn="l"/>
              </a:tabLst>
            </a:pPr>
            <a:r>
              <a:rPr lang="en-GB" sz="1200" dirty="0">
                <a:solidFill>
                  <a:srgbClr val="0057A8"/>
                </a:solidFill>
                <a:effectLst/>
                <a:latin typeface="HelveticaNeueLT-Roman"/>
                <a:ea typeface="Times New Roman" panose="02020603050405020304" pitchFamily="18" charset="0"/>
                <a:cs typeface="HelveticaNeueLT-Roman"/>
              </a:rPr>
              <a:t>TENURE </a:t>
            </a:r>
            <a:r>
              <a:rPr lang="en-GB" sz="1200" dirty="0">
                <a:solidFill>
                  <a:srgbClr val="0048FF"/>
                </a:solidFill>
                <a:effectLst/>
                <a:latin typeface="HelveticaNeueLT-Roman"/>
                <a:ea typeface="Times New Roman" panose="02020603050405020304" pitchFamily="18" charset="0"/>
                <a:cs typeface="HelveticaNeueLT-Roman"/>
              </a:rPr>
              <a:t>	</a:t>
            </a:r>
            <a:r>
              <a:rPr lang="en-GB" sz="1200" dirty="0">
                <a:effectLst/>
                <a:latin typeface="HelveticaNeueLT-Roman"/>
                <a:ea typeface="Times New Roman" panose="02020603050405020304" pitchFamily="18" charset="0"/>
                <a:cs typeface="HelveticaNeueLT-Roman"/>
              </a:rPr>
              <a:t>S</a:t>
            </a:r>
            <a:r>
              <a:rPr lang="en-GB" sz="1200" dirty="0">
                <a:latin typeface="HelveticaNeueLT-Roman"/>
                <a:ea typeface="Times New Roman" panose="02020603050405020304" pitchFamily="18" charset="0"/>
                <a:cs typeface="HelveticaNeueLT-Roman"/>
              </a:rPr>
              <a:t>hare of Fre</a:t>
            </a:r>
            <a:r>
              <a:rPr lang="en-GB" sz="1200" dirty="0">
                <a:effectLst/>
                <a:latin typeface="HelveticaNeueLT-Roman"/>
                <a:ea typeface="Times New Roman" panose="02020603050405020304" pitchFamily="18" charset="0"/>
                <a:cs typeface="HelveticaNeueLT-Roman"/>
              </a:rPr>
              <a:t>ehold</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Times New Roman" panose="02020603050405020304" pitchFamily="18" charset="0"/>
                <a:ea typeface="Times New Roman" panose="02020603050405020304" pitchFamily="18" charset="0"/>
              </a:rPr>
              <a:t> </a:t>
            </a:r>
          </a:p>
        </p:txBody>
      </p:sp>
      <p:sp>
        <p:nvSpPr>
          <p:cNvPr id="21" name="Text Box 26">
            <a:extLst>
              <a:ext uri="{FF2B5EF4-FFF2-40B4-BE49-F238E27FC236}">
                <a16:creationId xmlns:a16="http://schemas.microsoft.com/office/drawing/2014/main" id="{6EF9207B-DFE2-5C64-D8E8-504DA677FC37}"/>
              </a:ext>
            </a:extLst>
          </p:cNvPr>
          <p:cNvSpPr txBox="1">
            <a:spLocks noChangeArrowheads="1"/>
          </p:cNvSpPr>
          <p:nvPr/>
        </p:nvSpPr>
        <p:spPr bwMode="auto">
          <a:xfrm>
            <a:off x="8230915" y="1804912"/>
            <a:ext cx="4063365"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r>
              <a:rPr lang="en-GB" dirty="0">
                <a:solidFill>
                  <a:srgbClr val="FFFFFF"/>
                </a:solidFill>
                <a:latin typeface="HelveticaNeueLT-Medium"/>
                <a:ea typeface="Times New Roman" panose="02020603050405020304" pitchFamily="18" charset="0"/>
              </a:rPr>
              <a:t>Flat 6, 7 Louisa Terrace, Exmouth, EX8 2AQ</a:t>
            </a:r>
            <a:endParaRPr lang="en-GB" sz="1800" dirty="0">
              <a:effectLst/>
              <a:latin typeface="Times New Roman" panose="02020603050405020304" pitchFamily="18" charset="0"/>
              <a:ea typeface="Times New Roman" panose="02020603050405020304" pitchFamily="18" charset="0"/>
            </a:endParaRPr>
          </a:p>
        </p:txBody>
      </p:sp>
      <p:sp>
        <p:nvSpPr>
          <p:cNvPr id="22" name="Text Box 19">
            <a:extLst>
              <a:ext uri="{FF2B5EF4-FFF2-40B4-BE49-F238E27FC236}">
                <a16:creationId xmlns:a16="http://schemas.microsoft.com/office/drawing/2014/main" id="{B5E09519-8895-6BE0-CC84-333AE5155FA9}"/>
              </a:ext>
            </a:extLst>
          </p:cNvPr>
          <p:cNvSpPr txBox="1">
            <a:spLocks noChangeArrowheads="1"/>
          </p:cNvSpPr>
          <p:nvPr/>
        </p:nvSpPr>
        <p:spPr bwMode="auto">
          <a:xfrm>
            <a:off x="8230915" y="741447"/>
            <a:ext cx="64801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800" dirty="0" err="1">
                <a:solidFill>
                  <a:srgbClr val="333333"/>
                </a:solidFill>
                <a:effectLst/>
                <a:latin typeface="Helvetica" pitchFamily="2" charset="0"/>
                <a:ea typeface="Times New Roman" panose="02020603050405020304" pitchFamily="18" charset="0"/>
                <a:cs typeface="HelveticaNeueLTStd-Bd"/>
              </a:rPr>
              <a:t>www.</a:t>
            </a:r>
            <a:r>
              <a:rPr lang="en-GB" sz="1800" dirty="0" err="1">
                <a:solidFill>
                  <a:srgbClr val="333333"/>
                </a:solidFill>
                <a:effectLst/>
                <a:latin typeface="Helvetica" pitchFamily="2" charset="0"/>
                <a:ea typeface="Times New Roman" panose="02020603050405020304" pitchFamily="18" charset="0"/>
                <a:cs typeface="HelveticaNeueLTStd-Md"/>
              </a:rPr>
              <a:t>pennys.net</a:t>
            </a:r>
            <a:endParaRPr lang="en-GB" sz="1200" dirty="0">
              <a:effectLst/>
              <a:latin typeface="Times New Roman" panose="02020603050405020304" pitchFamily="18" charset="0"/>
              <a:ea typeface="Times New Roman" panose="02020603050405020304" pitchFamily="18" charset="0"/>
            </a:endParaRPr>
          </a:p>
        </p:txBody>
      </p:sp>
      <p:cxnSp>
        <p:nvCxnSpPr>
          <p:cNvPr id="23" name="Straight Connector 22">
            <a:extLst>
              <a:ext uri="{FF2B5EF4-FFF2-40B4-BE49-F238E27FC236}">
                <a16:creationId xmlns:a16="http://schemas.microsoft.com/office/drawing/2014/main" id="{CFCBF282-AD09-E914-C52C-EB3FBC53349C}"/>
              </a:ext>
            </a:extLst>
          </p:cNvPr>
          <p:cNvCxnSpPr/>
          <p:nvPr/>
        </p:nvCxnSpPr>
        <p:spPr>
          <a:xfrm>
            <a:off x="7751591" y="9682947"/>
            <a:ext cx="7078779" cy="0"/>
          </a:xfrm>
          <a:prstGeom prst="line">
            <a:avLst/>
          </a:prstGeom>
          <a:ln w="28575">
            <a:solidFill>
              <a:srgbClr val="0057A7"/>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6F1A157-92E8-A84F-7708-EA363B8D6491}"/>
              </a:ext>
            </a:extLst>
          </p:cNvPr>
          <p:cNvSpPr>
            <a:spLocks noChangeArrowheads="1"/>
          </p:cNvSpPr>
          <p:nvPr/>
        </p:nvSpPr>
        <p:spPr bwMode="auto">
          <a:xfrm>
            <a:off x="408260" y="359887"/>
            <a:ext cx="6840220" cy="9972040"/>
          </a:xfrm>
          <a:prstGeom prst="rect">
            <a:avLst/>
          </a:prstGeom>
          <a:noFill/>
          <a:ln w="44450">
            <a:solidFill>
              <a:srgbClr val="0057A8"/>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27" name="Text Box 22">
            <a:extLst>
              <a:ext uri="{FF2B5EF4-FFF2-40B4-BE49-F238E27FC236}">
                <a16:creationId xmlns:a16="http://schemas.microsoft.com/office/drawing/2014/main" id="{24A89932-7C65-608A-E3EC-D32690BE7309}"/>
              </a:ext>
            </a:extLst>
          </p:cNvPr>
          <p:cNvSpPr txBox="1">
            <a:spLocks noChangeArrowheads="1"/>
          </p:cNvSpPr>
          <p:nvPr/>
        </p:nvSpPr>
        <p:spPr bwMode="auto">
          <a:xfrm>
            <a:off x="592579" y="9682947"/>
            <a:ext cx="6480175" cy="45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just"/>
            <a:r>
              <a:rPr lang="en-GB" sz="600">
                <a:solidFill>
                  <a:srgbClr val="000000"/>
                </a:solidFill>
                <a:effectLst/>
                <a:latin typeface="Helvetica" pitchFamily="2" charset="0"/>
                <a:ea typeface="Times New Roman" panose="02020603050405020304" pitchFamily="18" charset="0"/>
                <a:cs typeface="Times-Italic" pitchFamily="2" charset="0"/>
              </a:rPr>
              <a:t>Pennys Estate Agents Limited for themselves and for the vendor of this property whose agents they are give notice that:- (1) These particulars do not constitute any part of an offer or a contract. (2) All statements contained in these particulars are made without responsibility on the part of Pennys Estate Agents Limited. (3) None of the statements contained in these particulars are to be relied upon as a statement or representation of fact. (4) Any intending purchaser must satisfy himself/herself by inspection or otherwise as to the correctness of each of the statements contained in these particulars. (5) The vendor does not make or give and neither do Pennys Estate Agents Limited nor any person in their employment has any authority to make or give any representation or warranty whatever in relation to this property.</a:t>
            </a:r>
            <a:endParaRPr lang="en-GB" sz="1200">
              <a:effectLst/>
              <a:latin typeface="Times New Roman" panose="02020603050405020304" pitchFamily="18" charset="0"/>
              <a:ea typeface="Times New Roman" panose="02020603050405020304" pitchFamily="18" charset="0"/>
            </a:endParaRPr>
          </a:p>
          <a:p>
            <a:r>
              <a:rPr lang="en-GB" sz="600">
                <a:solidFill>
                  <a:srgbClr val="000000"/>
                </a:solidFill>
                <a:effectLst/>
                <a:latin typeface="Helvetica"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pic>
        <p:nvPicPr>
          <p:cNvPr id="53" name="Picture 52">
            <a:extLst>
              <a:ext uri="{FF2B5EF4-FFF2-40B4-BE49-F238E27FC236}">
                <a16:creationId xmlns:a16="http://schemas.microsoft.com/office/drawing/2014/main" id="{9EC478D6-12EA-3601-26AA-1125E32778FF}"/>
              </a:ext>
            </a:extLst>
          </p:cNvPr>
          <p:cNvPicPr>
            <a:picLocks noChangeAspect="1"/>
          </p:cNvPicPr>
          <p:nvPr/>
        </p:nvPicPr>
        <p:blipFill>
          <a:blip r:embed="rId3">
            <a:extLst>
              <a:ext uri="{28A0092B-C50C-407E-A947-70E740481C1C}">
                <a14:useLocalDpi xmlns:a14="http://schemas.microsoft.com/office/drawing/2010/main" val="0"/>
              </a:ext>
            </a:extLst>
          </a:blip>
          <a:srcRect b="35262"/>
          <a:stretch>
            <a:fillRect/>
          </a:stretch>
        </p:blipFill>
        <p:spPr bwMode="auto">
          <a:xfrm>
            <a:off x="7746699" y="9950366"/>
            <a:ext cx="1910470" cy="437313"/>
          </a:xfrm>
          <a:prstGeom prst="rect">
            <a:avLst/>
          </a:prstGeom>
          <a:noFill/>
        </p:spPr>
      </p:pic>
      <p:sp>
        <p:nvSpPr>
          <p:cNvPr id="54" name="Text Box 20">
            <a:extLst>
              <a:ext uri="{FF2B5EF4-FFF2-40B4-BE49-F238E27FC236}">
                <a16:creationId xmlns:a16="http://schemas.microsoft.com/office/drawing/2014/main" id="{8F2A2BE9-1C5F-7733-10AA-F18CCE2B41B7}"/>
              </a:ext>
            </a:extLst>
          </p:cNvPr>
          <p:cNvSpPr txBox="1">
            <a:spLocks noChangeArrowheads="1"/>
          </p:cNvSpPr>
          <p:nvPr/>
        </p:nvSpPr>
        <p:spPr bwMode="auto">
          <a:xfrm>
            <a:off x="7746699" y="9805151"/>
            <a:ext cx="677518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Bd"/>
              </a:rPr>
              <a:t>PENNYS ESTATE AGENTS</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818285"/>
                </a:solidFill>
                <a:effectLst/>
                <a:latin typeface="Frutiger LT Std 55 Roman"/>
                <a:ea typeface="Times New Roman" panose="02020603050405020304" pitchFamily="18" charset="0"/>
                <a:cs typeface="HelveticaNeueLTStd-Lt"/>
              </a:rPr>
              <a:t>2 Rolle House, Rolle Street, Exmouth, Devon, EX8 2SN</a:t>
            </a:r>
            <a:endParaRPr lang="en-GB" sz="1200" dirty="0">
              <a:effectLst/>
              <a:latin typeface="Times New Roman" panose="02020603050405020304" pitchFamily="18" charset="0"/>
              <a:ea typeface="Times New Roman" panose="02020603050405020304" pitchFamily="18" charset="0"/>
            </a:endParaRPr>
          </a:p>
          <a:p>
            <a:pPr algn="r">
              <a:lnSpc>
                <a:spcPct val="115000"/>
              </a:lnSpc>
            </a:pPr>
            <a:r>
              <a:rPr lang="en-GB" sz="1100" dirty="0">
                <a:solidFill>
                  <a:srgbClr val="0057A8"/>
                </a:solidFill>
                <a:effectLst/>
                <a:latin typeface="Frutiger LT Std 55 Roman"/>
                <a:ea typeface="Times New Roman" panose="02020603050405020304" pitchFamily="18" charset="0"/>
                <a:cs typeface="HelveticaNeueLTStd-Lt"/>
              </a:rPr>
              <a:t>Tel:</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a:solidFill>
                  <a:srgbClr val="818285"/>
                </a:solidFill>
                <a:effectLst/>
                <a:latin typeface="Frutiger LT Std 55 Roman"/>
                <a:ea typeface="Times New Roman" panose="02020603050405020304" pitchFamily="18" charset="0"/>
                <a:cs typeface="HelveticaNeueLTStd-Md"/>
              </a:rPr>
              <a:t>01395 264111 </a:t>
            </a:r>
            <a:r>
              <a:rPr lang="en-GB" sz="1100" dirty="0" err="1">
                <a:solidFill>
                  <a:srgbClr val="0057A8"/>
                </a:solidFill>
                <a:effectLst/>
                <a:latin typeface="Frutiger LT Std 55 Roman"/>
                <a:ea typeface="Times New Roman" panose="02020603050405020304" pitchFamily="18" charset="0"/>
                <a:cs typeface="HelveticaNeueLTStd-Lt"/>
              </a:rPr>
              <a:t>EMail</a:t>
            </a:r>
            <a:r>
              <a:rPr lang="en-GB" sz="1100" dirty="0">
                <a:solidFill>
                  <a:srgbClr val="0057A8"/>
                </a:solidFill>
                <a:effectLst/>
                <a:latin typeface="Frutiger LT Std 55 Roman"/>
                <a:ea typeface="Times New Roman" panose="02020603050405020304" pitchFamily="18" charset="0"/>
                <a:cs typeface="HelveticaNeueLTStd-Lt"/>
              </a:rPr>
              <a:t>:</a:t>
            </a:r>
            <a:r>
              <a:rPr lang="en-GB" sz="1100" dirty="0">
                <a:solidFill>
                  <a:srgbClr val="0048FF"/>
                </a:solidFill>
                <a:effectLst/>
                <a:latin typeface="Frutiger LT Std 55 Roman"/>
                <a:ea typeface="Times New Roman" panose="02020603050405020304" pitchFamily="18" charset="0"/>
                <a:cs typeface="HelveticaNeueLTStd-Lt"/>
              </a:rPr>
              <a:t> </a:t>
            </a:r>
            <a:r>
              <a:rPr lang="en-GB" sz="1100" dirty="0" err="1">
                <a:solidFill>
                  <a:srgbClr val="818285"/>
                </a:solidFill>
                <a:effectLst/>
                <a:latin typeface="Frutiger LT Std 55 Roman"/>
                <a:ea typeface="Times New Roman" panose="02020603050405020304" pitchFamily="18" charset="0"/>
                <a:cs typeface="HelveticaNeueLTStd-Md"/>
              </a:rPr>
              <a:t>help@pennys.net</a:t>
            </a:r>
            <a:endParaRPr lang="en-GB" sz="1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D572870-F8B2-B9BC-1A37-B015BCF31B4B}"/>
              </a:ext>
            </a:extLst>
          </p:cNvPr>
          <p:cNvSpPr txBox="1"/>
          <p:nvPr/>
        </p:nvSpPr>
        <p:spPr>
          <a:xfrm>
            <a:off x="14581541" y="4320142"/>
            <a:ext cx="3155749" cy="1607304"/>
          </a:xfrm>
          <a:prstGeom prst="rect">
            <a:avLst/>
          </a:prstGeom>
          <a:noFill/>
          <a:ln>
            <a:noFill/>
          </a:ln>
        </p:spPr>
        <p:txBody>
          <a:bodyPr wrap="square" rtlCol="0">
            <a:spAutoFit/>
          </a:bodyPr>
          <a:lstStyle/>
          <a:p>
            <a:endParaRPr lang="en-GB" dirty="0"/>
          </a:p>
        </p:txBody>
      </p:sp>
      <p:pic>
        <p:nvPicPr>
          <p:cNvPr id="2" name="Picture 2">
            <a:extLst>
              <a:ext uri="{FF2B5EF4-FFF2-40B4-BE49-F238E27FC236}">
                <a16:creationId xmlns:a16="http://schemas.microsoft.com/office/drawing/2014/main" id="{CC1AC5C3-D12C-FFFA-CBD8-BD19EF33A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700" y="2614674"/>
            <a:ext cx="6358770" cy="44620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3A1B0E5-91FE-C371-907D-68D7133E87C0}"/>
              </a:ext>
            </a:extLst>
          </p:cNvPr>
          <p:cNvPicPr>
            <a:picLocks noChangeAspect="1" noChangeArrowheads="1"/>
          </p:cNvPicPr>
          <p:nvPr/>
        </p:nvPicPr>
        <p:blipFill>
          <a:blip r:embed="rId5"/>
          <a:srcRect/>
          <a:stretch/>
        </p:blipFill>
        <p:spPr bwMode="auto">
          <a:xfrm>
            <a:off x="569468" y="577804"/>
            <a:ext cx="3185611" cy="23892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4B9454C-D986-BBFA-0FA7-034EFCAB3294}"/>
              </a:ext>
            </a:extLst>
          </p:cNvPr>
          <p:cNvPicPr>
            <a:picLocks noChangeAspect="1" noChangeArrowheads="1"/>
          </p:cNvPicPr>
          <p:nvPr/>
        </p:nvPicPr>
        <p:blipFill>
          <a:blip r:embed="rId6"/>
          <a:srcRect/>
          <a:stretch/>
        </p:blipFill>
        <p:spPr bwMode="auto">
          <a:xfrm>
            <a:off x="3905481" y="587139"/>
            <a:ext cx="3151480" cy="23636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CF513BA-4FE6-6AE4-C03D-671BCD2104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216" y="3136523"/>
            <a:ext cx="3199863" cy="21943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9DBFCEB-ED7B-8246-C3D4-1FC936F5A985}"/>
              </a:ext>
            </a:extLst>
          </p:cNvPr>
          <p:cNvPicPr>
            <a:picLocks noChangeAspect="1" noChangeArrowheads="1"/>
          </p:cNvPicPr>
          <p:nvPr/>
        </p:nvPicPr>
        <p:blipFill>
          <a:blip r:embed="rId8"/>
          <a:srcRect/>
          <a:stretch/>
        </p:blipFill>
        <p:spPr bwMode="auto">
          <a:xfrm>
            <a:off x="3905481" y="3136524"/>
            <a:ext cx="3143863" cy="21943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13748C2-AB8B-D7A6-1A5D-A6FF7FE4B844}"/>
              </a:ext>
            </a:extLst>
          </p:cNvPr>
          <p:cNvPicPr>
            <a:picLocks noChangeAspect="1" noChangeArrowheads="1"/>
          </p:cNvPicPr>
          <p:nvPr/>
        </p:nvPicPr>
        <p:blipFill>
          <a:blip r:embed="rId9"/>
          <a:srcRect/>
          <a:stretch/>
        </p:blipFill>
        <p:spPr bwMode="auto">
          <a:xfrm>
            <a:off x="555216" y="5484688"/>
            <a:ext cx="3199863" cy="21943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5484C22-0E14-411B-148D-D455C27AF8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7865" y="5484689"/>
            <a:ext cx="3151480" cy="219434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065CD223-F412-755D-176B-D4DF8B32B1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6380" y="7832853"/>
            <a:ext cx="2843980" cy="173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757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6223F6-458B-E99C-D36C-F83874E3BA7C}"/>
              </a:ext>
            </a:extLst>
          </p:cNvPr>
          <p:cNvSpPr>
            <a:spLocks noChangeArrowheads="1"/>
          </p:cNvSpPr>
          <p:nvPr/>
        </p:nvSpPr>
        <p:spPr bwMode="auto">
          <a:xfrm>
            <a:off x="359093"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5" name="Rectangle 4">
            <a:extLst>
              <a:ext uri="{FF2B5EF4-FFF2-40B4-BE49-F238E27FC236}">
                <a16:creationId xmlns:a16="http://schemas.microsoft.com/office/drawing/2014/main" id="{BE30A96B-7BF2-8E4F-34A1-0C71741340FA}"/>
              </a:ext>
            </a:extLst>
          </p:cNvPr>
          <p:cNvSpPr>
            <a:spLocks noChangeArrowheads="1"/>
          </p:cNvSpPr>
          <p:nvPr/>
        </p:nvSpPr>
        <p:spPr bwMode="auto">
          <a:xfrm>
            <a:off x="7920038" y="359887"/>
            <a:ext cx="6840220" cy="9972040"/>
          </a:xfrm>
          <a:prstGeom prst="rect">
            <a:avLst/>
          </a:prstGeom>
          <a:noFill/>
          <a:ln w="444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sp>
        <p:nvSpPr>
          <p:cNvPr id="12" name="TextBox 11">
            <a:extLst>
              <a:ext uri="{FF2B5EF4-FFF2-40B4-BE49-F238E27FC236}">
                <a16:creationId xmlns:a16="http://schemas.microsoft.com/office/drawing/2014/main" id="{CCBE93BF-9BF8-8E64-90F4-53084BDB732A}"/>
              </a:ext>
            </a:extLst>
          </p:cNvPr>
          <p:cNvSpPr txBox="1"/>
          <p:nvPr/>
        </p:nvSpPr>
        <p:spPr>
          <a:xfrm>
            <a:off x="539115" y="522605"/>
            <a:ext cx="6429244" cy="9925794"/>
          </a:xfrm>
          <a:prstGeom prst="rect">
            <a:avLst/>
          </a:prstGeom>
          <a:noFill/>
        </p:spPr>
        <p:txBody>
          <a:bodyPr wrap="square" rtlCol="0">
            <a:spAutoFit/>
          </a:bodyPr>
          <a:lstStyle/>
          <a:p>
            <a:pPr algn="ctr"/>
            <a:r>
              <a:rPr lang="en-GB" sz="1400" b="1" dirty="0">
                <a:solidFill>
                  <a:srgbClr val="333333"/>
                </a:solidFill>
                <a:latin typeface="Helvetica" panose="020B0604020202020204" pitchFamily="34" charset="0"/>
                <a:ea typeface="Times New Roman" panose="02020603050405020304" pitchFamily="18" charset="0"/>
                <a:cs typeface="Helvetica-Bold"/>
              </a:rPr>
              <a:t>Flat 6, 7 Louisa Terrace, Exmouth, EX8 2AQ</a:t>
            </a:r>
            <a:endParaRPr lang="en-GB" sz="1400" b="1" dirty="0">
              <a:solidFill>
                <a:srgbClr val="333333"/>
              </a:solidFill>
              <a:effectLst/>
              <a:latin typeface="Helvetica" panose="020B0604020202020204" pitchFamily="34" charset="0"/>
              <a:ea typeface="Times New Roman" panose="02020603050405020304" pitchFamily="18" charset="0"/>
              <a:cs typeface="Helvetica-Bold"/>
            </a:endParaRPr>
          </a:p>
          <a:p>
            <a:pPr algn="ctr"/>
            <a:endParaRPr lang="en-GB" sz="1400" dirty="0">
              <a:solidFill>
                <a:srgbClr val="333333"/>
              </a:solidFill>
              <a:effectLst/>
              <a:latin typeface="Helvetica" panose="020B0604020202020204" pitchFamily="34" charset="0"/>
              <a:ea typeface="Times New Roman" panose="02020603050405020304" pitchFamily="18" charset="0"/>
              <a:cs typeface="Helvetica" panose="020B0604020202020204" pitchFamily="34" charset="0"/>
            </a:endParaRPr>
          </a:p>
          <a:p>
            <a:r>
              <a:rPr lang="en-GB" sz="1250" b="1" dirty="0">
                <a:latin typeface="Helvetica" panose="020B0604020202020204" pitchFamily="34" charset="0"/>
                <a:cs typeface="Helvetica" panose="020B0604020202020204" pitchFamily="34" charset="0"/>
              </a:rPr>
              <a:t>THE ACCOMMODATION COMPRISES: </a:t>
            </a:r>
            <a:r>
              <a:rPr lang="en-GB" sz="1250" dirty="0">
                <a:latin typeface="Helvetica" panose="020B0604020202020204" pitchFamily="34" charset="0"/>
                <a:cs typeface="Helvetica" panose="020B0604020202020204" pitchFamily="34" charset="0"/>
              </a:rPr>
              <a:t>The apartment is approached to the right-hand side of the building via an external staircase leading to a communal door which serves two apartments leading to a communal hallway with own private front door giving access to:</a:t>
            </a:r>
            <a:br>
              <a:rPr lang="en-GB" sz="1250" dirty="0">
                <a:latin typeface="Helvetica" panose="020B0604020202020204" pitchFamily="34" charset="0"/>
                <a:cs typeface="Helvetica" panose="020B0604020202020204" pitchFamily="34" charset="0"/>
              </a:rPr>
            </a:br>
            <a:br>
              <a:rPr lang="en-GB" sz="1250" dirty="0">
                <a:latin typeface="Helvetica" panose="020B0604020202020204" pitchFamily="34" charset="0"/>
                <a:cs typeface="Helvetica" panose="020B0604020202020204" pitchFamily="34" charset="0"/>
              </a:rPr>
            </a:br>
            <a:r>
              <a:rPr lang="en-GB" sz="1250" b="1" dirty="0">
                <a:latin typeface="Helvetica" panose="020B0604020202020204" pitchFamily="34" charset="0"/>
                <a:cs typeface="Helvetica" panose="020B0604020202020204" pitchFamily="34" charset="0"/>
              </a:rPr>
              <a:t>RECEPTION HALL: </a:t>
            </a:r>
            <a:r>
              <a:rPr lang="en-GB" sz="1250" dirty="0">
                <a:latin typeface="Helvetica" panose="020B0604020202020204" pitchFamily="34" charset="0"/>
                <a:cs typeface="Helvetica" panose="020B0604020202020204" pitchFamily="34" charset="0"/>
              </a:rPr>
              <a:t>With radiator; coved ceiling; smoke detector; wall lighting; cupboard housing electric meter and modern electric consumer unit.</a:t>
            </a:r>
            <a:br>
              <a:rPr lang="en-GB" sz="1250" dirty="0">
                <a:latin typeface="Helvetica" panose="020B0604020202020204" pitchFamily="34" charset="0"/>
                <a:cs typeface="Helvetica" panose="020B0604020202020204" pitchFamily="34" charset="0"/>
              </a:rPr>
            </a:br>
            <a:br>
              <a:rPr lang="en-GB" sz="1250" dirty="0">
                <a:latin typeface="Helvetica" panose="020B0604020202020204" pitchFamily="34" charset="0"/>
                <a:cs typeface="Helvetica" panose="020B0604020202020204" pitchFamily="34" charset="0"/>
              </a:rPr>
            </a:br>
            <a:r>
              <a:rPr lang="en-GB" sz="1250" b="1" dirty="0">
                <a:latin typeface="Helvetica" panose="020B0604020202020204" pitchFamily="34" charset="0"/>
                <a:cs typeface="Helvetica" panose="020B0604020202020204" pitchFamily="34" charset="0"/>
              </a:rPr>
              <a:t>CLOAKROOM/WC: </a:t>
            </a:r>
            <a:r>
              <a:rPr lang="en-GB" sz="1250" dirty="0">
                <a:latin typeface="Helvetica" panose="020B0604020202020204" pitchFamily="34" charset="0"/>
                <a:cs typeface="Helvetica" panose="020B0604020202020204" pitchFamily="34" charset="0"/>
              </a:rPr>
              <a:t>Stylish modern suite with space saver wash hand basin with cabinet beneath; WC with push button flush; splash back walls; double glazed window; coved ceiling.</a:t>
            </a:r>
            <a:br>
              <a:rPr lang="en-GB" sz="1250" dirty="0">
                <a:latin typeface="Helvetica" panose="020B0604020202020204" pitchFamily="34" charset="0"/>
                <a:cs typeface="Helvetica" panose="020B0604020202020204" pitchFamily="34" charset="0"/>
              </a:rPr>
            </a:br>
            <a:br>
              <a:rPr lang="en-GB" sz="1250" dirty="0">
                <a:latin typeface="Helvetica" panose="020B0604020202020204" pitchFamily="34" charset="0"/>
                <a:cs typeface="Helvetica" panose="020B0604020202020204" pitchFamily="34" charset="0"/>
              </a:rPr>
            </a:br>
            <a:r>
              <a:rPr lang="en-GB" sz="1250" b="1" dirty="0">
                <a:latin typeface="Helvetica" panose="020B0604020202020204" pitchFamily="34" charset="0"/>
                <a:cs typeface="Helvetica" panose="020B0604020202020204" pitchFamily="34" charset="0"/>
              </a:rPr>
              <a:t>LOUNGE/DINING ROOM:</a:t>
            </a:r>
            <a:r>
              <a:rPr lang="en-GB" sz="1250" dirty="0">
                <a:latin typeface="Helvetica" panose="020B0604020202020204" pitchFamily="34" charset="0"/>
                <a:cs typeface="Helvetica" panose="020B0604020202020204" pitchFamily="34" charset="0"/>
              </a:rPr>
              <a:t> 6.22m x 3.91m (20'5" x 12'10") maximum measurement into doorway recess. A bright and spacious room with double glazed window to the side aspect; double glazed windows and door giving access to the </a:t>
            </a:r>
            <a:r>
              <a:rPr lang="en-GB" sz="1250" b="1" dirty="0">
                <a:latin typeface="Helvetica" panose="020B0604020202020204" pitchFamily="34" charset="0"/>
                <a:cs typeface="Helvetica" panose="020B0604020202020204" pitchFamily="34" charset="0"/>
              </a:rPr>
              <a:t>COVERED SUN BALCONY </a:t>
            </a:r>
            <a:r>
              <a:rPr lang="en-GB" sz="1250" dirty="0">
                <a:latin typeface="Helvetica" panose="020B0604020202020204" pitchFamily="34" charset="0"/>
                <a:cs typeface="Helvetica" panose="020B0604020202020204" pitchFamily="34" charset="0"/>
              </a:rPr>
              <a:t>both of which enjoy stunning sea and coastline views; radiator; stylish wall mounted living flame fire; wall lighting; television point. </a:t>
            </a:r>
            <a:br>
              <a:rPr lang="en-GB" sz="1250" dirty="0">
                <a:latin typeface="Helvetica" panose="020B0604020202020204" pitchFamily="34" charset="0"/>
                <a:cs typeface="Helvetica" panose="020B0604020202020204" pitchFamily="34" charset="0"/>
              </a:rPr>
            </a:br>
            <a:br>
              <a:rPr lang="en-GB" sz="1250" dirty="0">
                <a:latin typeface="Helvetica" panose="020B0604020202020204" pitchFamily="34" charset="0"/>
                <a:cs typeface="Helvetica" panose="020B0604020202020204" pitchFamily="34" charset="0"/>
              </a:rPr>
            </a:br>
            <a:r>
              <a:rPr lang="en-GB" sz="1250" b="1" dirty="0">
                <a:latin typeface="Helvetica" panose="020B0604020202020204" pitchFamily="34" charset="0"/>
                <a:cs typeface="Helvetica" panose="020B0604020202020204" pitchFamily="34" charset="0"/>
              </a:rPr>
              <a:t>KITCHEN/BREAKFAST ROOM: </a:t>
            </a:r>
            <a:r>
              <a:rPr lang="en-GB" sz="1250" dirty="0">
                <a:latin typeface="Helvetica" panose="020B0604020202020204" pitchFamily="34" charset="0"/>
                <a:cs typeface="Helvetica" panose="020B0604020202020204" pitchFamily="34" charset="0"/>
              </a:rPr>
              <a:t>2.77m x 2.72m (9'1" x 8'11") A modern fitted kitchen comprising range of patterned work top surfaces with tiled surrounds; inset single drainer sink unit with mixer tap; base cupboards; drawer units; space and plumbing for washing machine and integrated dishwasher beneath work surfaces; matching wall units; inset four ring gas hob with built-in oven below and extractor hood over; integrated fridge and freezer; wall mounted modern </a:t>
            </a:r>
            <a:r>
              <a:rPr lang="en-GB" sz="1250" dirty="0" err="1">
                <a:latin typeface="Helvetica" panose="020B0604020202020204" pitchFamily="34" charset="0"/>
                <a:cs typeface="Helvetica" panose="020B0604020202020204" pitchFamily="34" charset="0"/>
              </a:rPr>
              <a:t>Baxi</a:t>
            </a:r>
            <a:r>
              <a:rPr lang="en-GB" sz="1250" dirty="0">
                <a:latin typeface="Helvetica" panose="020B0604020202020204" pitchFamily="34" charset="0"/>
                <a:cs typeface="Helvetica" panose="020B0604020202020204" pitchFamily="34" charset="0"/>
              </a:rPr>
              <a:t> gas boiler serving domestic hot water and gas central heating; coved ceiling; smoke detector; tiled flooring; recess ceiling LED spotlighting; double glazed window to side aspect.</a:t>
            </a:r>
            <a:br>
              <a:rPr lang="en-GB" sz="1250" dirty="0">
                <a:latin typeface="Helvetica" panose="020B0604020202020204" pitchFamily="34" charset="0"/>
                <a:cs typeface="Helvetica" panose="020B0604020202020204" pitchFamily="34" charset="0"/>
              </a:rPr>
            </a:br>
            <a:br>
              <a:rPr lang="en-GB" sz="1250" dirty="0">
                <a:latin typeface="Helvetica" panose="020B0604020202020204" pitchFamily="34" charset="0"/>
                <a:cs typeface="Helvetica" panose="020B0604020202020204" pitchFamily="34" charset="0"/>
              </a:rPr>
            </a:br>
            <a:r>
              <a:rPr lang="en-GB" sz="1250" b="1" dirty="0">
                <a:latin typeface="Helvetica" panose="020B0604020202020204" pitchFamily="34" charset="0"/>
                <a:cs typeface="Helvetica" panose="020B0604020202020204" pitchFamily="34" charset="0"/>
              </a:rPr>
              <a:t>BEDROOM ONE: </a:t>
            </a:r>
            <a:r>
              <a:rPr lang="en-GB" sz="1250" dirty="0">
                <a:latin typeface="Helvetica" panose="020B0604020202020204" pitchFamily="34" charset="0"/>
                <a:cs typeface="Helvetica" panose="020B0604020202020204" pitchFamily="34" charset="0"/>
              </a:rPr>
              <a:t>3.78m x 3.68m (12'5" x 12'1") A dual aspect room with double glazed window to the rear and side aspects; radiator; coved ceiling; wall lighting.</a:t>
            </a:r>
            <a:br>
              <a:rPr lang="en-GB" sz="1250" dirty="0">
                <a:latin typeface="Helvetica" panose="020B0604020202020204" pitchFamily="34" charset="0"/>
                <a:cs typeface="Helvetica" panose="020B0604020202020204" pitchFamily="34" charset="0"/>
              </a:rPr>
            </a:br>
            <a:br>
              <a:rPr lang="en-GB" sz="1250" dirty="0">
                <a:latin typeface="Helvetica" panose="020B0604020202020204" pitchFamily="34" charset="0"/>
                <a:cs typeface="Helvetica" panose="020B0604020202020204" pitchFamily="34" charset="0"/>
              </a:rPr>
            </a:br>
            <a:r>
              <a:rPr lang="en-GB" sz="1250" b="1" dirty="0">
                <a:latin typeface="Helvetica" panose="020B0604020202020204" pitchFamily="34" charset="0"/>
                <a:cs typeface="Helvetica" panose="020B0604020202020204" pitchFamily="34" charset="0"/>
              </a:rPr>
              <a:t>BEDROOM TWO: </a:t>
            </a:r>
            <a:r>
              <a:rPr lang="en-GB" sz="1250" dirty="0">
                <a:latin typeface="Helvetica" panose="020B0604020202020204" pitchFamily="34" charset="0"/>
                <a:cs typeface="Helvetica" panose="020B0604020202020204" pitchFamily="34" charset="0"/>
              </a:rPr>
              <a:t>3.68m x 2.46m (12'1" x 8'1") Double glazed window to side and rear aspects; radiator; coved ceiling; wall lighting.</a:t>
            </a:r>
            <a:br>
              <a:rPr lang="en-GB" sz="1250" dirty="0">
                <a:latin typeface="Helvetica" panose="020B0604020202020204" pitchFamily="34" charset="0"/>
                <a:cs typeface="Helvetica" panose="020B0604020202020204" pitchFamily="34" charset="0"/>
              </a:rPr>
            </a:br>
            <a:br>
              <a:rPr lang="en-GB" sz="1250" dirty="0">
                <a:latin typeface="Helvetica" panose="020B0604020202020204" pitchFamily="34" charset="0"/>
                <a:cs typeface="Helvetica" panose="020B0604020202020204" pitchFamily="34" charset="0"/>
              </a:rPr>
            </a:br>
            <a:r>
              <a:rPr lang="en-GB" sz="1250" b="1" dirty="0">
                <a:latin typeface="Helvetica" panose="020B0604020202020204" pitchFamily="34" charset="0"/>
                <a:cs typeface="Helvetica" panose="020B0604020202020204" pitchFamily="34" charset="0"/>
              </a:rPr>
              <a:t>SHOWER ROOM/WC: </a:t>
            </a:r>
            <a:r>
              <a:rPr lang="en-GB" sz="1250" dirty="0">
                <a:latin typeface="Helvetica" panose="020B0604020202020204" pitchFamily="34" charset="0"/>
                <a:cs typeface="Helvetica" panose="020B0604020202020204" pitchFamily="34" charset="0"/>
              </a:rPr>
              <a:t>Stylishly refitted comprising of a double width shower cubicle with tiled walls and shower unit; wash hand basin with cabinet beneath; WC with dual push button flush; heated towel rail; attractive extensively tiled walls and flooring; double glazed window with pattern glass; recess ceiling LED spotlighting.</a:t>
            </a:r>
            <a:br>
              <a:rPr lang="en-GB" sz="1250" dirty="0">
                <a:latin typeface="Helvetica" panose="020B0604020202020204" pitchFamily="34" charset="0"/>
                <a:cs typeface="Helvetica" panose="020B0604020202020204" pitchFamily="34" charset="0"/>
              </a:rPr>
            </a:br>
            <a:br>
              <a:rPr lang="en-GB" sz="1250" dirty="0">
                <a:latin typeface="Helvetica" panose="020B0604020202020204" pitchFamily="34" charset="0"/>
                <a:cs typeface="Helvetica" panose="020B0604020202020204" pitchFamily="34" charset="0"/>
              </a:rPr>
            </a:br>
            <a:r>
              <a:rPr lang="en-GB" sz="1250" b="1" dirty="0">
                <a:latin typeface="Helvetica" panose="020B0604020202020204" pitchFamily="34" charset="0"/>
                <a:cs typeface="Helvetica" panose="020B0604020202020204" pitchFamily="34" charset="0"/>
              </a:rPr>
              <a:t>OUTSIDE: </a:t>
            </a:r>
            <a:r>
              <a:rPr lang="en-GB" sz="1250" dirty="0">
                <a:latin typeface="Helvetica" panose="020B0604020202020204" pitchFamily="34" charset="0"/>
                <a:cs typeface="Helvetica" panose="020B0604020202020204" pitchFamily="34" charset="0"/>
              </a:rPr>
              <a:t>The property is located in a highly desirable area enjoying uninterrupted sea and coastline views. The apartment benefits from a </a:t>
            </a:r>
            <a:r>
              <a:rPr lang="en-GB" sz="1250" b="1" dirty="0">
                <a:latin typeface="Helvetica" panose="020B0604020202020204" pitchFamily="34" charset="0"/>
                <a:cs typeface="Helvetica" panose="020B0604020202020204" pitchFamily="34" charset="0"/>
              </a:rPr>
              <a:t>GARAGE</a:t>
            </a:r>
            <a:r>
              <a:rPr lang="en-GB" sz="1250" dirty="0">
                <a:latin typeface="Helvetica" panose="020B0604020202020204" pitchFamily="34" charset="0"/>
                <a:cs typeface="Helvetica" panose="020B0604020202020204" pitchFamily="34" charset="0"/>
              </a:rPr>
              <a:t> with up and over door in a block to the rear of the building (vehicular access from Louisa Place) plus parking area for residents. There is a communal drying area. The property also benefits from the use of private communal gardens across the road to the front of the building which overlooks the sea.</a:t>
            </a:r>
            <a:br>
              <a:rPr lang="en-GB" sz="1250" dirty="0">
                <a:latin typeface="Helvetica" panose="020B0604020202020204" pitchFamily="34" charset="0"/>
                <a:cs typeface="Helvetica" panose="020B0604020202020204" pitchFamily="34" charset="0"/>
              </a:rPr>
            </a:br>
            <a:br>
              <a:rPr lang="en-GB" sz="1250" dirty="0">
                <a:latin typeface="Helvetica" panose="020B0604020202020204" pitchFamily="34" charset="0"/>
                <a:cs typeface="Helvetica" panose="020B0604020202020204" pitchFamily="34" charset="0"/>
              </a:rPr>
            </a:br>
            <a:r>
              <a:rPr lang="en-GB" sz="1250" b="1" dirty="0">
                <a:latin typeface="Helvetica" panose="020B0604020202020204" pitchFamily="34" charset="0"/>
                <a:cs typeface="Helvetica" panose="020B0604020202020204" pitchFamily="34" charset="0"/>
              </a:rPr>
              <a:t>TENURE AND OUTGOINGS: </a:t>
            </a:r>
            <a:r>
              <a:rPr lang="en-GB" sz="1250" dirty="0">
                <a:latin typeface="Helvetica" panose="020B0604020202020204" pitchFamily="34" charset="0"/>
                <a:cs typeface="Helvetica" panose="020B0604020202020204" pitchFamily="34" charset="0"/>
              </a:rPr>
              <a:t>We understand the property will be sold with a 999 year lease from 2024 (being created) and benefits from a 1/9th share of the freehold. The service charges are £310 per quarter.</a:t>
            </a:r>
            <a:br>
              <a:rPr lang="en-GB" sz="1800" dirty="0">
                <a:solidFill>
                  <a:srgbClr val="333333"/>
                </a:solidFill>
                <a:effectLst/>
                <a:latin typeface="Helvetica" panose="020B0604020202020204" pitchFamily="34" charset="0"/>
                <a:ea typeface="Times New Roman" panose="02020603050405020304" pitchFamily="18" charset="0"/>
                <a:cs typeface="Helvetica-Bold"/>
              </a:rPr>
            </a:br>
            <a:endParaRPr lang="en-US" sz="1100" dirty="0">
              <a:latin typeface="Helvetica" pitchFamily="2" charset="0"/>
            </a:endParaRPr>
          </a:p>
        </p:txBody>
      </p:sp>
      <p:sp>
        <p:nvSpPr>
          <p:cNvPr id="13" name="TextBox 12">
            <a:extLst>
              <a:ext uri="{FF2B5EF4-FFF2-40B4-BE49-F238E27FC236}">
                <a16:creationId xmlns:a16="http://schemas.microsoft.com/office/drawing/2014/main" id="{96F289B2-C3D7-742F-AA5D-DB0F07127B74}"/>
              </a:ext>
            </a:extLst>
          </p:cNvPr>
          <p:cNvSpPr txBox="1"/>
          <p:nvPr/>
        </p:nvSpPr>
        <p:spPr>
          <a:xfrm>
            <a:off x="8106563" y="522605"/>
            <a:ext cx="6429244" cy="284693"/>
          </a:xfrm>
          <a:prstGeom prst="rect">
            <a:avLst/>
          </a:prstGeom>
          <a:noFill/>
        </p:spPr>
        <p:txBody>
          <a:bodyPr wrap="square" rtlCol="0">
            <a:spAutoFit/>
          </a:bodyPr>
          <a:lstStyle/>
          <a:p>
            <a:r>
              <a:rPr lang="en-GB" sz="1250" b="1" dirty="0">
                <a:solidFill>
                  <a:srgbClr val="333333"/>
                </a:solidFill>
                <a:effectLst/>
                <a:latin typeface="Helvetica" panose="020B0604020202020204" pitchFamily="34" charset="0"/>
                <a:ea typeface="Times New Roman" panose="02020603050405020304" pitchFamily="18" charset="0"/>
                <a:cs typeface="Helvetica-Bold"/>
              </a:rPr>
              <a:t>FLOOR PLAN:</a:t>
            </a:r>
            <a:r>
              <a:rPr lang="en-GB" sz="1250" dirty="0">
                <a:solidFill>
                  <a:srgbClr val="333333"/>
                </a:solidFill>
                <a:effectLst/>
                <a:latin typeface="Helvetica" panose="020B0604020202020204" pitchFamily="34" charset="0"/>
                <a:ea typeface="Times New Roman" panose="02020603050405020304" pitchFamily="18" charset="0"/>
                <a:cs typeface="Helvetica-Bold"/>
              </a:rPr>
              <a:t>   </a:t>
            </a:r>
            <a:endParaRPr lang="en-GB" sz="1250" dirty="0">
              <a:effectLst/>
              <a:latin typeface="Times New Roman" panose="02020603050405020304" pitchFamily="18" charset="0"/>
              <a:ea typeface="Times New Roman" panose="02020603050405020304" pitchFamily="18" charset="0"/>
            </a:endParaRPr>
          </a:p>
        </p:txBody>
      </p:sp>
      <p:pic>
        <p:nvPicPr>
          <p:cNvPr id="2050" name="Picture 2">
            <a:extLst>
              <a:ext uri="{FF2B5EF4-FFF2-40B4-BE49-F238E27FC236}">
                <a16:creationId xmlns:a16="http://schemas.microsoft.com/office/drawing/2014/main" id="{B734A8D5-784C-F318-E6B2-777651B82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5471" y="1318437"/>
            <a:ext cx="5849115" cy="753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191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TotalTime>
  <Words>853</Words>
  <Application>Microsoft Office PowerPoint</Application>
  <PresentationFormat>Custom</PresentationFormat>
  <Paragraphs>20</Paragraphs>
  <Slides>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vt:i4>
      </vt:variant>
    </vt:vector>
  </HeadingPairs>
  <TitlesOfParts>
    <vt:vector size="11" baseType="lpstr">
      <vt:lpstr>Arial</vt:lpstr>
      <vt:lpstr>Calibri</vt:lpstr>
      <vt:lpstr>Calibri Light</vt:lpstr>
      <vt:lpstr>Frutiger LT Std 55 Roman</vt:lpstr>
      <vt:lpstr>Helvetica</vt:lpstr>
      <vt:lpstr>HelveticaNeueLT-Medium</vt:lpstr>
      <vt:lpstr>HelveticaNeueLT-Roman</vt:lpstr>
      <vt:lpstr>Times New Roman</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Caswell</dc:creator>
  <cp:lastModifiedBy>Exmouth Office Exmouth</cp:lastModifiedBy>
  <cp:revision>22</cp:revision>
  <cp:lastPrinted>2024-02-14T11:23:35Z</cp:lastPrinted>
  <dcterms:created xsi:type="dcterms:W3CDTF">2023-03-19T13:39:10Z</dcterms:created>
  <dcterms:modified xsi:type="dcterms:W3CDTF">2024-08-16T10:23:02Z</dcterms:modified>
</cp:coreProperties>
</file>